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6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0" r:id="rId18"/>
    <p:sldId id="268" r:id="rId19"/>
    <p:sldId id="267" r:id="rId20"/>
    <p:sldId id="285" r:id="rId21"/>
    <p:sldId id="270" r:id="rId22"/>
    <p:sldId id="273" r:id="rId23"/>
    <p:sldId id="271" r:id="rId24"/>
    <p:sldId id="274" r:id="rId25"/>
    <p:sldId id="310" r:id="rId26"/>
    <p:sldId id="311" r:id="rId27"/>
    <p:sldId id="282" r:id="rId28"/>
    <p:sldId id="287" r:id="rId29"/>
    <p:sldId id="289" r:id="rId30"/>
    <p:sldId id="288" r:id="rId31"/>
    <p:sldId id="290" r:id="rId32"/>
    <p:sldId id="312" r:id="rId33"/>
    <p:sldId id="314" r:id="rId34"/>
    <p:sldId id="317" r:id="rId35"/>
    <p:sldId id="269" r:id="rId36"/>
    <p:sldId id="313" r:id="rId37"/>
    <p:sldId id="280" r:id="rId38"/>
    <p:sldId id="281" r:id="rId39"/>
    <p:sldId id="283" r:id="rId40"/>
    <p:sldId id="284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8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DAF5-D2F2-4A6A-9A50-DC91D1863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56D40-4705-4578-AA3A-8B42F7150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79BF-D596-48EB-8B12-66F2F330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D34AB-FC8A-4E4A-A365-B42FDEE7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158D5-7A90-4721-962A-E8052A7B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9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C52-7319-48EB-8DED-4B0CB9F6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4B62C-9E37-4D5F-B3F3-7990651F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7DF8-90D2-4FCE-B7C6-87CE2121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5B15A-B0CD-4662-A756-A3FDDA27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223F-BA13-470A-8484-3535141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3AB5F-FB0B-413D-AE2F-007422364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30F59-8035-484F-B827-53D49B3FD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1A15-B431-48B9-A932-A3CF304F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B69F4-5156-4FE4-A4BD-328F9FA7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F519C-2A91-4909-B66E-1E069269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7EB2-FA6C-4C01-A871-FEB0DB90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7ADA-3F64-4637-95D6-26B87CE9C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D4BD-9B12-4DA4-A6C9-E0C7B016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AF32-E973-4E87-976E-CD59294B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7B39-28F5-4F0C-942F-29DC9A82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1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99C0-AAD6-484A-918C-5F008DDED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55191-551E-47CF-86AA-7B88D665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3BD93-7BD7-432F-A281-3D7B2249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E13E2-409F-499F-A296-4F76746C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D3438-B4B3-4297-BE45-25935018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6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F81A-6F70-468F-A254-B9E0947C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FE9E-4A1B-4E61-B498-B94D6601F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8BF53-5773-4E04-9B1A-28917201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4101A-9071-4520-B012-2E422DAD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CE733-1C66-4A0A-8B1A-FEC1E5CB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27FDE-7332-4539-BD42-91D87C2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0AEC-1979-4F0A-AC8C-ACFE5A5A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BB0DB-50B7-45EF-BFBC-8F416335F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B93BB-6241-4D83-8752-215645807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3EB5D-1774-42B2-9016-A9813DD0C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40DFC-50DD-4CB8-9BDF-A8C1EBD02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0EE13-221A-487A-B1D5-2FA0FD08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C0FFB-404C-4AEF-8D09-CD43D56E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79194-A558-459C-803F-29B3906F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0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4940-2729-4DC6-9BCB-7F945A1D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9A322-37E6-4D28-AC02-877BF1C9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73C17-F289-4F69-B681-FEDF3865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55F7C-28C2-4D9F-97AC-A0F960D4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B576F-80DD-4B0F-819D-5EE34C3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E4BF7-7FDB-44E0-BD52-93AD170E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B3719-659C-42BC-958B-83C16CCE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BD55-134D-4C03-9E13-47BBBE8E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011C-F340-4C32-97E1-4051D8AD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CEEE-E747-41DE-BBFC-D010C5490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85240-E02C-49D9-AA54-EF9AA167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E0DE-91F6-4A8E-93E7-6BB3EA13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18E7C-1351-4CF0-A582-E644A575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8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5E15-132B-4F99-A529-9BF87F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08F1C-0A56-4E55-9DA2-6C7122291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7C3E-2AAB-4C77-92F8-18B501FAF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810D3-D38C-4940-BF2D-4BF98BC7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CB7F-55DC-4620-9AEF-4F8C31CC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74838-2670-4B5E-8874-7BAEE9CF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F4913-D812-406B-B607-05936E6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ED8F-4EC8-4D37-9A23-B58DC159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57A2-C5C9-4E96-9BF1-2393E0821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AE52F-B24C-4BC7-8003-5F9CF086ED4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8A7E-CFDF-436A-8405-1A5CB361A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9DA3-6D21-47B1-8F39-762815AD9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00882-420D-446F-B065-6675A463A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5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allennlp.org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pt3demo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FF7-A259-4627-80E4-82FB1B8FF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dirty="0"/>
              <a:t>Foundation Models in</a:t>
            </a:r>
            <a:br>
              <a:rPr lang="en-US" sz="5000" dirty="0"/>
            </a:br>
            <a:r>
              <a:rPr lang="en-US" sz="5000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DD05A-FB6F-45FE-B54C-3D46462E7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Yadollah Yaghoobzadeh</a:t>
            </a:r>
          </a:p>
          <a:p>
            <a:pPr algn="l"/>
            <a:r>
              <a:rPr lang="en-US" sz="2000" dirty="0"/>
              <a:t>Fall 1401</a:t>
            </a:r>
          </a:p>
          <a:p>
            <a:pPr algn="l"/>
            <a:endParaRPr 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C1ACC379-2453-4904-813C-B456B9E4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r="12668" b="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C98B3-8C75-6045-A2BD-FDE25B7B5169}"/>
              </a:ext>
            </a:extLst>
          </p:cNvPr>
          <p:cNvSpPr txBox="1"/>
          <p:nvPr/>
        </p:nvSpPr>
        <p:spPr>
          <a:xfrm>
            <a:off x="6816436" y="6121239"/>
            <a:ext cx="5301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Some slides are adopted from </a:t>
            </a:r>
            <a:r>
              <a:rPr lang="en-US" sz="1200" dirty="0" err="1"/>
              <a:t>Umass</a:t>
            </a:r>
            <a:r>
              <a:rPr lang="en-US" sz="1200" dirty="0"/>
              <a:t> CS585 and Percy Liang’s CRFM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378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B084-A94C-4A60-AAB2-0BF2B2EF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autocorrect and autocomplete</a:t>
            </a:r>
          </a:p>
        </p:txBody>
      </p:sp>
      <p:pic>
        <p:nvPicPr>
          <p:cNvPr id="1026" name="Picture 2" descr="google search autocorrect autocomplete">
            <a:extLst>
              <a:ext uri="{FF2B5EF4-FFF2-40B4-BE49-F238E27FC236}">
                <a16:creationId xmlns:a16="http://schemas.microsoft.com/office/drawing/2014/main" id="{98508A74-982B-4B5C-B340-3021FD712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90" y="1825625"/>
            <a:ext cx="54762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0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45C21-CDE2-46A1-A05D-1259C9FA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Social media analysis</a:t>
            </a:r>
          </a:p>
        </p:txBody>
      </p:sp>
      <p:pic>
        <p:nvPicPr>
          <p:cNvPr id="7" name="Picture 2" descr="Image result for Hate speech twitter">
            <a:extLst>
              <a:ext uri="{FF2B5EF4-FFF2-40B4-BE49-F238E27FC236}">
                <a16:creationId xmlns:a16="http://schemas.microsoft.com/office/drawing/2014/main" id="{9B836F3D-0310-456A-AB54-9D4012870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r="7874" b="1"/>
          <a:stretch/>
        </p:blipFill>
        <p:spPr bwMode="auto">
          <a:xfrm>
            <a:off x="5176911" y="720190"/>
            <a:ext cx="683384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5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tbot nlp application">
            <a:extLst>
              <a:ext uri="{FF2B5EF4-FFF2-40B4-BE49-F238E27FC236}">
                <a16:creationId xmlns:a16="http://schemas.microsoft.com/office/drawing/2014/main" id="{5CB02018-6F44-46D2-9AF3-865CCAB0F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9" b="338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4AA17-BB00-4566-AB91-EDAF328F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Chatbots</a:t>
            </a:r>
          </a:p>
        </p:txBody>
      </p:sp>
    </p:spTree>
    <p:extLst>
      <p:ext uri="{BB962C8B-B14F-4D97-AF65-F5344CB8AC3E}">
        <p14:creationId xmlns:p14="http://schemas.microsoft.com/office/powerpoint/2010/main" val="24235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lp applications hiring">
            <a:extLst>
              <a:ext uri="{FF2B5EF4-FFF2-40B4-BE49-F238E27FC236}">
                <a16:creationId xmlns:a16="http://schemas.microsoft.com/office/drawing/2014/main" id="{AD487DFA-080D-480A-A608-0F2E8BC15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CC960-1CCE-4C5F-B2D3-C4C4AFC4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Hiring and recuiretment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6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DFFDD-6D59-46D8-843B-C05EC130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Voice assistants</a:t>
            </a:r>
          </a:p>
        </p:txBody>
      </p:sp>
      <p:sp>
        <p:nvSpPr>
          <p:cNvPr id="410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atural language processing applications voice assistants">
            <a:extLst>
              <a:ext uri="{FF2B5EF4-FFF2-40B4-BE49-F238E27FC236}">
                <a16:creationId xmlns:a16="http://schemas.microsoft.com/office/drawing/2014/main" id="{978C5124-1A5D-47D2-BF82-4F581784E1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b="16074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5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994C-F239-4ADC-99A3-015964F3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Checkers</a:t>
            </a:r>
          </a:p>
        </p:txBody>
      </p:sp>
      <p:pic>
        <p:nvPicPr>
          <p:cNvPr id="5122" name="Picture 2" descr="grammer checker top nlp applications">
            <a:extLst>
              <a:ext uri="{FF2B5EF4-FFF2-40B4-BE49-F238E27FC236}">
                <a16:creationId xmlns:a16="http://schemas.microsoft.com/office/drawing/2014/main" id="{CAE00ABC-DF48-4A82-99C2-EB1CF1B16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2820194"/>
            <a:ext cx="70199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5C47-5B81-4E68-BF18-269C3398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classification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028646-D971-42EC-9230-473C0925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7291"/>
            <a:ext cx="10515600" cy="1209540"/>
          </a:xfrm>
        </p:spPr>
      </p:pic>
    </p:spTree>
    <p:extLst>
      <p:ext uri="{BB962C8B-B14F-4D97-AF65-F5344CB8AC3E}">
        <p14:creationId xmlns:p14="http://schemas.microsoft.com/office/powerpoint/2010/main" val="283506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431AD-34CB-42DE-93F8-C5447DD91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094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nlp connection with machine learning ai">
            <a:extLst>
              <a:ext uri="{FF2B5EF4-FFF2-40B4-BE49-F238E27FC236}">
                <a16:creationId xmlns:a16="http://schemas.microsoft.com/office/drawing/2014/main" id="{377B6AAD-1B88-432D-98F3-2F95FA77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60" y="1199626"/>
            <a:ext cx="7245967" cy="455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16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E0D6-6C42-42D6-932E-FE8EC575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conferences</a:t>
            </a:r>
            <a:endParaRPr lang="en-US" dirty="0"/>
          </a:p>
        </p:txBody>
      </p:sp>
      <p:pic>
        <p:nvPicPr>
          <p:cNvPr id="8194" name="Picture 2" descr="Image result for nlp papers conferences graph">
            <a:extLst>
              <a:ext uri="{FF2B5EF4-FFF2-40B4-BE49-F238E27FC236}">
                <a16:creationId xmlns:a16="http://schemas.microsoft.com/office/drawing/2014/main" id="{24290317-A39E-47B6-9544-C6929C2EC2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8" y="1565594"/>
            <a:ext cx="10318459" cy="51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50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2314-0F2C-2C41-AB52-793A3FDD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Language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3F0-903D-5746-B6BE-8905962B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comprehension and generation of </a:t>
            </a:r>
            <a:r>
              <a:rPr lang="en-US" b="1" dirty="0"/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553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D3665-6D9A-6F42-959C-856EB110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02" y="414068"/>
            <a:ext cx="8641925" cy="60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461F-FE10-C545-B072-2D072224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54FB97-EB53-1442-82F8-8DF6B436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477" y="2055813"/>
            <a:ext cx="10579051" cy="3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3AEC-FD53-EA44-8DDF-063AF91A6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3200" dirty="0"/>
              <a:t>Foundation Models</a:t>
            </a:r>
          </a:p>
          <a:p>
            <a:pPr lvl="1"/>
            <a:r>
              <a:rPr lang="en-US" sz="3200" dirty="0"/>
              <a:t>Emergence</a:t>
            </a:r>
          </a:p>
          <a:p>
            <a:pPr lvl="1"/>
            <a:r>
              <a:rPr lang="en-US" sz="3200" dirty="0"/>
              <a:t>Homogenization</a:t>
            </a:r>
          </a:p>
        </p:txBody>
      </p:sp>
      <p:pic>
        <p:nvPicPr>
          <p:cNvPr id="5" name="Picture 4" descr="White stones balanced in a stack">
            <a:extLst>
              <a:ext uri="{FF2B5EF4-FFF2-40B4-BE49-F238E27FC236}">
                <a16:creationId xmlns:a16="http://schemas.microsoft.com/office/drawing/2014/main" id="{31A1E4E6-F548-4F8D-97FB-E97B96C1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9" r="16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61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5946-5E08-704D-BF77-84AB93CC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 (</a:t>
            </a:r>
            <a:r>
              <a:rPr lang="fa-IR" dirty="0"/>
              <a:t>ظهور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978A6-4DAE-4F4F-B8C4-716286CB1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496" y="2396836"/>
            <a:ext cx="8367008" cy="3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5628-29DC-F249-A097-380498C3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Homogenization (</a:t>
            </a:r>
            <a:r>
              <a:rPr lang="fa-IR" dirty="0" err="1"/>
              <a:t>یکسان‌سازی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467435-2E48-B342-B8A1-99240155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626" y="2064364"/>
            <a:ext cx="10372174" cy="29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3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7062-FABE-9047-9AA4-8B2EAEEF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way of using FMs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83C243-CF57-0F4E-B362-C3C0D8E4C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553" y="1918733"/>
            <a:ext cx="9902894" cy="43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5927-3F2B-3941-9F9A-1C6BEB0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E995-A232-7B41-8B13-F034BE4A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3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C919-DAAA-6648-A9FD-14D1B096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Brittleness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8495-3167-7E40-8D02-F617100F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42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Lack of commonsense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lack of internal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29F2A-7004-0641-9CD8-ADA71649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58" y="1690688"/>
            <a:ext cx="4635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8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A5BA-2C18-4346-8ECE-6B3271F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D23A-B429-C843-8DFE-FA60E073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offensive content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 untruthful content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disinformation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EA018-EBEF-B54D-9E31-A9BF2B534C5B}"/>
              </a:ext>
            </a:extLst>
          </p:cNvPr>
          <p:cNvSpPr txBox="1"/>
          <p:nvPr/>
        </p:nvSpPr>
        <p:spPr>
          <a:xfrm>
            <a:off x="6469809" y="1553329"/>
            <a:ext cx="417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Muslims walked into the lobby of the Family Research Council in Washington, D.C. They shot the security guard.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1492D-CE92-B148-A3A7-39325D2C26B9}"/>
              </a:ext>
            </a:extLst>
          </p:cNvPr>
          <p:cNvSpPr txBox="1"/>
          <p:nvPr/>
        </p:nvSpPr>
        <p:spPr>
          <a:xfrm>
            <a:off x="6469809" y="3262630"/>
            <a:ext cx="417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Stanford University was founded in 1891. However, the university's roots date back to 1885 when the Association for the Relief of California Indian Widows and Orphans was founded.</a:t>
            </a:r>
            <a:endParaRPr lang="en-US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757DE-ED3A-7649-9090-9532DF711A4F}"/>
              </a:ext>
            </a:extLst>
          </p:cNvPr>
          <p:cNvSpPr txBox="1"/>
          <p:nvPr/>
        </p:nvSpPr>
        <p:spPr>
          <a:xfrm>
            <a:off x="6469809" y="5151004"/>
            <a:ext cx="436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change is the new communism - an ideology based on a false science that cannot be questioned. </a:t>
            </a:r>
          </a:p>
          <a:p>
            <a:endParaRPr lang="en-US" dirty="0"/>
          </a:p>
        </p:txBody>
      </p:sp>
      <p:pic>
        <p:nvPicPr>
          <p:cNvPr id="5121" name="Picture 1" descr="page5image1542823648">
            <a:extLst>
              <a:ext uri="{FF2B5EF4-FFF2-40B4-BE49-F238E27FC236}">
                <a16:creationId xmlns:a16="http://schemas.microsoft.com/office/drawing/2014/main" id="{4E808ED2-4031-FD41-9E60-3FA26E19C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41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5image1542823648">
            <a:extLst>
              <a:ext uri="{FF2B5EF4-FFF2-40B4-BE49-F238E27FC236}">
                <a16:creationId xmlns:a16="http://schemas.microsoft.com/office/drawing/2014/main" id="{4F437A2E-1ADC-A748-A837-EE0FAB05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41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76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403DD-4A51-4843-AD81-B08C8679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7" y="258792"/>
            <a:ext cx="11245147" cy="62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82CE1-FC97-F44A-9031-BD9E0D9C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Natural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1B8D-4DF8-D249-94DD-52E790237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400" dirty="0"/>
              <a:t>languages that evolved naturally through human use </a:t>
            </a:r>
          </a:p>
          <a:p>
            <a:pPr lvl="1"/>
            <a:r>
              <a:rPr lang="en-US" dirty="0"/>
              <a:t>e.g., Spanish, English, Arabic, Hindi, etc.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 descr="World Languages">
            <a:extLst>
              <a:ext uri="{FF2B5EF4-FFF2-40B4-BE49-F238E27FC236}">
                <a16:creationId xmlns:a16="http://schemas.microsoft.com/office/drawing/2014/main" id="{E9C10268-46A4-E14B-A4BC-3DD2D6BD5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1" r="847" b="-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E30F-8A0F-F14F-8039-797E6D2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in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01C9-8AEF-2245-96D1-351E20D79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718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deep learning: open</a:t>
            </a:r>
          </a:p>
          <a:p>
            <a:r>
              <a:rPr lang="en-US" sz="3200" dirty="0"/>
              <a:t>foundation models: more closed</a:t>
            </a:r>
          </a:p>
          <a:p>
            <a:r>
              <a:rPr lang="en-US" sz="3200" dirty="0"/>
              <a:t>requires immense resources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(starting to see many open research in FMNLP)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B140B-A309-184F-8B24-336FAB32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45" y="1214582"/>
            <a:ext cx="4292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9E99-71C9-844B-B38E-5CF37BB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214D-397B-C249-A58A-19E536DE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0782" cy="4351338"/>
          </a:xfrm>
        </p:spPr>
        <p:txBody>
          <a:bodyPr/>
          <a:lstStyle/>
          <a:p>
            <a:r>
              <a:rPr lang="en-US" dirty="0"/>
              <a:t>emergence: needs scale</a:t>
            </a:r>
          </a:p>
          <a:p>
            <a:endParaRPr lang="en-US" dirty="0"/>
          </a:p>
          <a:p>
            <a:r>
              <a:rPr lang="en-US" dirty="0"/>
              <a:t>study impact of data + architecture </a:t>
            </a:r>
            <a:r>
              <a:rPr lang="en-US" dirty="0">
                <a:sym typeface="Wingdings" pitchFamily="2" charset="2"/>
              </a:rPr>
              <a:t> need to train</a:t>
            </a: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101AE-9678-4F49-A150-BD379859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2744"/>
            <a:ext cx="49022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2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95AB-10C5-BB48-8C59-6FA66B15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interpretability</a:t>
            </a:r>
          </a:p>
        </p:txBody>
      </p:sp>
      <p:pic>
        <p:nvPicPr>
          <p:cNvPr id="7170" name="Picture 2" descr="Can every machine learning model be expressed in a mathematical equation,  even for deep learning models which are sometimes said to be black boxes? -  Quora">
            <a:extLst>
              <a:ext uri="{FF2B5EF4-FFF2-40B4-BE49-F238E27FC236}">
                <a16:creationId xmlns:a16="http://schemas.microsoft.com/office/drawing/2014/main" id="{8DEA70FF-A7DC-E04F-BA54-222775BC1C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815" y="2535815"/>
            <a:ext cx="6574370" cy="27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1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B51B-D183-6248-B6B1-0103F48E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84AF2-E9D3-DF43-9B8A-E064705B5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Introduction to foundation models, word representations</a:t>
            </a:r>
          </a:p>
          <a:p>
            <a:r>
              <a:rPr lang="en-US" dirty="0"/>
              <a:t>Types of FM applications</a:t>
            </a:r>
          </a:p>
          <a:p>
            <a:r>
              <a:rPr lang="en-US" dirty="0"/>
              <a:t>Different aspects related to FMs:</a:t>
            </a:r>
          </a:p>
          <a:p>
            <a:pPr lvl="1"/>
            <a:r>
              <a:rPr lang="en-US" dirty="0"/>
              <a:t>multi-</a:t>
            </a:r>
            <a:r>
              <a:rPr lang="en-US" dirty="0" err="1"/>
              <a:t>linguality</a:t>
            </a:r>
            <a:endParaRPr lang="en-US" dirty="0"/>
          </a:p>
          <a:p>
            <a:pPr lvl="1"/>
            <a:r>
              <a:rPr lang="en-US" dirty="0"/>
              <a:t>adaptation</a:t>
            </a:r>
          </a:p>
          <a:p>
            <a:pPr lvl="1"/>
            <a:r>
              <a:rPr lang="en-US" dirty="0"/>
              <a:t>compression</a:t>
            </a:r>
          </a:p>
          <a:p>
            <a:pPr lvl="1"/>
            <a:r>
              <a:rPr lang="en-US" dirty="0"/>
              <a:t>memory-augmentation</a:t>
            </a:r>
          </a:p>
          <a:p>
            <a:pPr lvl="1"/>
            <a:r>
              <a:rPr lang="en-US" dirty="0"/>
              <a:t>prompting</a:t>
            </a:r>
          </a:p>
          <a:p>
            <a:pPr lvl="1"/>
            <a:r>
              <a:rPr lang="en-US" dirty="0"/>
              <a:t>probing, analysis</a:t>
            </a:r>
          </a:p>
          <a:p>
            <a:pPr lvl="1"/>
            <a:r>
              <a:rPr lang="en-US" dirty="0"/>
              <a:t>long-range models</a:t>
            </a:r>
          </a:p>
          <a:p>
            <a:pPr lvl="1"/>
            <a:r>
              <a:rPr lang="en-US" dirty="0"/>
              <a:t>distillation</a:t>
            </a:r>
          </a:p>
          <a:p>
            <a:r>
              <a:rPr lang="en-US" dirty="0"/>
              <a:t>limitations of FMs:</a:t>
            </a:r>
          </a:p>
          <a:p>
            <a:pPr lvl="1"/>
            <a:r>
              <a:rPr lang="en-US" dirty="0"/>
              <a:t>biases, toxicity</a:t>
            </a:r>
          </a:p>
          <a:p>
            <a:pPr lvl="1"/>
            <a:r>
              <a:rPr lang="en-US" dirty="0"/>
              <a:t>disinformation</a:t>
            </a:r>
          </a:p>
          <a:p>
            <a:pPr lvl="1"/>
            <a:r>
              <a:rPr lang="en-US" dirty="0"/>
              <a:t>grounding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9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CFA4-D00A-CF44-A3DC-60B5A4C6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AEBC-E287-1E41-AB75-A05FE730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 (traditional) models</a:t>
            </a:r>
          </a:p>
          <a:p>
            <a:r>
              <a:rPr lang="en-US" dirty="0"/>
              <a:t>Parsing (syntactic and semantic)</a:t>
            </a:r>
          </a:p>
          <a:p>
            <a:r>
              <a:rPr lang="en-US" dirty="0"/>
              <a:t>Morphology</a:t>
            </a:r>
          </a:p>
          <a:p>
            <a:r>
              <a:rPr lang="en-US" dirty="0"/>
              <a:t>Dialogue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2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4ED3-523E-494A-8930-EFDDE116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D2D92-516A-4531-ADA8-41A0D7CE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https://demo.allennlp.org/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01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94B7-14A7-5943-BD24-9C9CEE2F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2282-4FEC-864E-B24D-FDAD7046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https://gpt3demo.com/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344-8FA8-274E-8814-0917AE26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60C3-CBA5-5C41-90E7-98303F6D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 team:</a:t>
            </a:r>
          </a:p>
          <a:p>
            <a:pPr lvl="1"/>
            <a:r>
              <a:rPr lang="en-US" dirty="0"/>
              <a:t>Hamed </a:t>
            </a:r>
            <a:r>
              <a:rPr lang="en-US" dirty="0" err="1"/>
              <a:t>Baghbani</a:t>
            </a:r>
            <a:endParaRPr lang="en-US" dirty="0"/>
          </a:p>
          <a:p>
            <a:pPr lvl="1"/>
            <a:r>
              <a:rPr lang="en-US" dirty="0"/>
              <a:t>Sahar </a:t>
            </a:r>
            <a:r>
              <a:rPr lang="en-US" dirty="0" err="1"/>
              <a:t>Rajabi</a:t>
            </a:r>
            <a:endParaRPr lang="en-US" dirty="0"/>
          </a:p>
          <a:p>
            <a:pPr lvl="1"/>
            <a:r>
              <a:rPr lang="en-US" dirty="0"/>
              <a:t>Zeinab </a:t>
            </a:r>
            <a:r>
              <a:rPr lang="en-US" dirty="0" err="1"/>
              <a:t>Borhanifard</a:t>
            </a:r>
            <a:endParaRPr lang="en-US" dirty="0"/>
          </a:p>
          <a:p>
            <a:pPr lvl="1"/>
            <a:r>
              <a:rPr lang="en-US" dirty="0" err="1"/>
              <a:t>Sheida</a:t>
            </a:r>
            <a:r>
              <a:rPr lang="en-US" dirty="0"/>
              <a:t> </a:t>
            </a:r>
            <a:r>
              <a:rPr lang="en-US" dirty="0" err="1"/>
              <a:t>Eshaghi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48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68E-A9EC-534A-B8F0-859092C3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(subject to change)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8C99-68AE-414A-8877-5B0F4D24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(20%)</a:t>
            </a:r>
          </a:p>
          <a:p>
            <a:r>
              <a:rPr lang="en-US" dirty="0"/>
              <a:t>Final (30%)</a:t>
            </a:r>
          </a:p>
          <a:p>
            <a:r>
              <a:rPr lang="en-US" dirty="0"/>
              <a:t>Computer assignments (CAs) (30%)</a:t>
            </a:r>
          </a:p>
          <a:p>
            <a:r>
              <a:rPr lang="en-US" dirty="0"/>
              <a:t>Final project (20%) </a:t>
            </a:r>
            <a:r>
              <a:rPr lang="en-US"/>
              <a:t>+ Bonus (10%)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5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F098-BD2F-6342-9851-44E18159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4839-BE4B-FC4A-BEAA-8B13D526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Comfort with programming, algorithmic thinking </a:t>
            </a:r>
          </a:p>
          <a:p>
            <a:pPr lvl="1"/>
            <a:r>
              <a:rPr lang="en-US" dirty="0"/>
              <a:t>Python is used in our course</a:t>
            </a:r>
          </a:p>
          <a:p>
            <a:r>
              <a:rPr lang="en-US" dirty="0"/>
              <a:t>Comfort with machine learning especially supervised learning</a:t>
            </a:r>
          </a:p>
          <a:p>
            <a:r>
              <a:rPr lang="en-US" dirty="0"/>
              <a:t>Comfort with probability and math notations</a:t>
            </a:r>
          </a:p>
          <a:p>
            <a:r>
              <a:rPr lang="en-US" dirty="0"/>
              <a:t>Willingness to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language family tree - in pictures | Education | The Guardian">
            <a:extLst>
              <a:ext uri="{FF2B5EF4-FFF2-40B4-BE49-F238E27FC236}">
                <a16:creationId xmlns:a16="http://schemas.microsoft.com/office/drawing/2014/main" id="{C9BF7773-3208-6141-9D2A-C6634108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00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35B2-798E-5D4F-867E-1A025F85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03F8-E949-9546-AD49-7B10C3CEE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topic </a:t>
            </a:r>
          </a:p>
          <a:p>
            <a:r>
              <a:rPr lang="en-US" dirty="0"/>
              <a:t>Project proposal</a:t>
            </a:r>
          </a:p>
          <a:p>
            <a:r>
              <a:rPr lang="en-US" dirty="0"/>
              <a:t>Building teams</a:t>
            </a:r>
          </a:p>
          <a:p>
            <a:r>
              <a:rPr lang="en-US" dirty="0"/>
              <a:t>Progress report (initial phases of the paper)</a:t>
            </a:r>
          </a:p>
          <a:p>
            <a:r>
              <a:rPr lang="en-US" dirty="0"/>
              <a:t>Final report/paper/presentation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54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8E97-681E-7649-8F7A-E24A6356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887C-FC5B-8946-88EB-5CC43B72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a new model or scenario of using FMs in a task.</a:t>
            </a:r>
          </a:p>
          <a:p>
            <a:pPr lvl="1"/>
            <a:r>
              <a:rPr lang="en-US" dirty="0"/>
              <a:t>The task could be in different fields, e.g., IR, vision, psychology, sociology, politics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Finding an unknown issue with FMs, or analyzing the output/representations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91EA-AC64-D247-8DAB-EE1318B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D93C-5922-A74E-8C90-4688FBDD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Elearn</a:t>
            </a:r>
            <a:r>
              <a:rPr lang="en-US" dirty="0"/>
              <a:t> for announcements, materials, online classes</a:t>
            </a:r>
          </a:p>
          <a:p>
            <a:r>
              <a:rPr lang="en-US" dirty="0"/>
              <a:t>MS Teams for discussions/chats</a:t>
            </a:r>
          </a:p>
          <a:p>
            <a:r>
              <a:rPr lang="en-US" dirty="0"/>
              <a:t>Telegram for public</a:t>
            </a:r>
          </a:p>
        </p:txBody>
      </p:sp>
    </p:spTree>
    <p:extLst>
      <p:ext uri="{BB962C8B-B14F-4D97-AF65-F5344CB8AC3E}">
        <p14:creationId xmlns:p14="http://schemas.microsoft.com/office/powerpoint/2010/main" val="253241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CA52-553D-5F41-93D4-5F72DE9F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ECE3-2046-9644-98B1-047D52B1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supervised learning</a:t>
            </a:r>
            <a:r>
              <a:rPr lang="en-US" sz="3600" dirty="0"/>
              <a:t>: </a:t>
            </a:r>
            <a:r>
              <a:rPr lang="en-US" sz="3600" i="1" dirty="0"/>
              <a:t>map text to </a:t>
            </a:r>
            <a:r>
              <a:rPr lang="en-US" sz="3600" b="1" dirty="0"/>
              <a:t>X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unsupervised learning</a:t>
            </a:r>
            <a:r>
              <a:rPr lang="en-US" sz="3600" dirty="0"/>
              <a:t>: </a:t>
            </a:r>
            <a:r>
              <a:rPr lang="en-US" sz="3600" i="1" dirty="0"/>
              <a:t>learn </a:t>
            </a:r>
            <a:r>
              <a:rPr lang="en-US" sz="3600" b="1" dirty="0"/>
              <a:t>X </a:t>
            </a:r>
            <a:r>
              <a:rPr lang="en-US" sz="3600" i="1" dirty="0"/>
              <a:t>from text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generate</a:t>
            </a:r>
            <a:r>
              <a:rPr lang="en-US" sz="3600" dirty="0"/>
              <a:t> </a:t>
            </a:r>
            <a:r>
              <a:rPr lang="en-US" sz="3600" i="1" dirty="0"/>
              <a:t>text from </a:t>
            </a:r>
            <a:r>
              <a:rPr lang="en-US" sz="3600" b="1" dirty="0"/>
              <a:t>X 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054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D29F-96FC-C24B-81EC-103313CB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AA1B-E38D-0148-A2A5-C100E440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Math! Algorithms! </a:t>
            </a:r>
          </a:p>
          <a:p>
            <a:r>
              <a:rPr lang="en-US" dirty="0"/>
              <a:t>Data! </a:t>
            </a:r>
          </a:p>
          <a:p>
            <a:r>
              <a:rPr lang="en-US" dirty="0"/>
              <a:t>Code! </a:t>
            </a:r>
          </a:p>
          <a:p>
            <a:pPr lvl="1"/>
            <a:r>
              <a:rPr lang="en-US" dirty="0"/>
              <a:t>Skill: translating from math to code</a:t>
            </a:r>
          </a:p>
          <a:p>
            <a:pPr lvl="1"/>
            <a:r>
              <a:rPr lang="en-US" dirty="0"/>
              <a:t>Skill: debugging math/linguistic/algorithm code  </a:t>
            </a:r>
          </a:p>
          <a:p>
            <a:r>
              <a:rPr lang="en-US" dirty="0"/>
              <a:t>A little bit of linguistics goes a long way </a:t>
            </a:r>
          </a:p>
        </p:txBody>
      </p:sp>
    </p:spTree>
    <p:extLst>
      <p:ext uri="{BB962C8B-B14F-4D97-AF65-F5344CB8AC3E}">
        <p14:creationId xmlns:p14="http://schemas.microsoft.com/office/powerpoint/2010/main" val="425224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552F-6704-8649-BEE5-646F8FC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NLP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F235F-AA27-DC4C-8FAD-D1C576777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1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ECF2-9D92-45BA-92DB-B9A7DA13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E1D2-66DE-4776-B6D6-2CD5AAAA5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D56E98E-F61A-448D-BE82-E9A7D054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3" y="2206305"/>
            <a:ext cx="10084650" cy="25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ECF6-ADBF-480D-A8FA-C47DF21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QA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28C44-5189-4A06-BE6A-2C9BE78D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038" y="1389081"/>
            <a:ext cx="6275690" cy="49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9642</TotalTime>
  <Words>537</Words>
  <Application>Microsoft Macintosh PowerPoint</Application>
  <PresentationFormat>Widescreen</PresentationFormat>
  <Paragraphs>130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Foundation Models in Natural Language Processing</vt:lpstr>
      <vt:lpstr>Natural Language Processing</vt:lpstr>
      <vt:lpstr>Natural language</vt:lpstr>
      <vt:lpstr>PowerPoint Presentation</vt:lpstr>
      <vt:lpstr>Natural Language Processing</vt:lpstr>
      <vt:lpstr>How?</vt:lpstr>
      <vt:lpstr>Some NLP Applications</vt:lpstr>
      <vt:lpstr>Machine translation</vt:lpstr>
      <vt:lpstr>Search QA</vt:lpstr>
      <vt:lpstr>Search autocorrect and autocomplete</vt:lpstr>
      <vt:lpstr>Social media analysis</vt:lpstr>
      <vt:lpstr>Chatbots</vt:lpstr>
      <vt:lpstr>Hiring and recuiretment</vt:lpstr>
      <vt:lpstr>Voice assistants</vt:lpstr>
      <vt:lpstr>Grammar Checkers</vt:lpstr>
      <vt:lpstr>Email classification</vt:lpstr>
      <vt:lpstr>PowerPoint Presentation</vt:lpstr>
      <vt:lpstr>PowerPoint Presentation</vt:lpstr>
      <vt:lpstr>NLP conferences</vt:lpstr>
      <vt:lpstr>PowerPoint Presentation</vt:lpstr>
      <vt:lpstr>Foundation Models</vt:lpstr>
      <vt:lpstr>PowerPoint Presentation</vt:lpstr>
      <vt:lpstr>Emergence (ظهور)</vt:lpstr>
      <vt:lpstr>Homogenization (یکسان‌سازی)</vt:lpstr>
      <vt:lpstr>Most common way of using FMs</vt:lpstr>
      <vt:lpstr>PowerPoint Presentation</vt:lpstr>
      <vt:lpstr>Brittleness </vt:lpstr>
      <vt:lpstr>Harms</vt:lpstr>
      <vt:lpstr>PowerPoint Presentation</vt:lpstr>
      <vt:lpstr>Loss in accessibility</vt:lpstr>
      <vt:lpstr>Need for accessibility</vt:lpstr>
      <vt:lpstr>Lack of interpretability</vt:lpstr>
      <vt:lpstr>Overview of the course</vt:lpstr>
      <vt:lpstr>What we don’t cover</vt:lpstr>
      <vt:lpstr>Demos</vt:lpstr>
      <vt:lpstr>Demos</vt:lpstr>
      <vt:lpstr>TAs</vt:lpstr>
      <vt:lpstr>Grading (subject to change)</vt:lpstr>
      <vt:lpstr>Prerequisites </vt:lpstr>
      <vt:lpstr>Final project</vt:lpstr>
      <vt:lpstr>Project types</vt:lpstr>
      <vt:lpstr>Class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Models in Natural Language Processing</dc:title>
  <dc:creator>Yadollah Yaghoobzadeh</dc:creator>
  <cp:lastModifiedBy>Yadollah Yaghoobzadeh</cp:lastModifiedBy>
  <cp:revision>41</cp:revision>
  <dcterms:created xsi:type="dcterms:W3CDTF">2021-09-22T08:38:12Z</dcterms:created>
  <dcterms:modified xsi:type="dcterms:W3CDTF">2022-09-22T06:24:28Z</dcterms:modified>
</cp:coreProperties>
</file>